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306" r:id="rId2"/>
    <p:sldId id="259" r:id="rId3"/>
    <p:sldId id="257" r:id="rId4"/>
    <p:sldId id="261" r:id="rId5"/>
    <p:sldId id="260" r:id="rId6"/>
    <p:sldId id="289" r:id="rId7"/>
    <p:sldId id="266" r:id="rId8"/>
    <p:sldId id="270" r:id="rId9"/>
    <p:sldId id="264" r:id="rId10"/>
    <p:sldId id="290" r:id="rId11"/>
    <p:sldId id="305" r:id="rId12"/>
    <p:sldId id="291" r:id="rId13"/>
    <p:sldId id="265" r:id="rId14"/>
    <p:sldId id="293" r:id="rId15"/>
    <p:sldId id="294" r:id="rId16"/>
    <p:sldId id="267" r:id="rId17"/>
    <p:sldId id="297" r:id="rId18"/>
    <p:sldId id="268" r:id="rId19"/>
    <p:sldId id="301" r:id="rId20"/>
    <p:sldId id="269" r:id="rId21"/>
    <p:sldId id="303" r:id="rId22"/>
    <p:sldId id="262" r:id="rId2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527"/>
    <a:srgbClr val="9E15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418" autoAdjust="0"/>
  </p:normalViewPr>
  <p:slideViewPr>
    <p:cSldViewPr>
      <p:cViewPr varScale="1">
        <p:scale>
          <a:sx n="131" d="100"/>
          <a:sy n="131" d="100"/>
        </p:scale>
        <p:origin x="966" y="12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7EE41E-2696-4DFA-830C-A828BDE77DD5}" type="datetimeFigureOut">
              <a:rPr lang="ru-RU" smtClean="0"/>
              <a:t>24.05.2023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99262-22B4-4F0B-8158-6116D747FF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6608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099262-22B4-4F0B-8158-6116D747FF1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793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A249-3493-4375-B56E-E44C3A969C3A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FF84-909D-491C-BD29-D29874337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A249-3493-4375-B56E-E44C3A969C3A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FF84-909D-491C-BD29-D29874337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A249-3493-4375-B56E-E44C3A969C3A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FF84-909D-491C-BD29-D29874337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A249-3493-4375-B56E-E44C3A969C3A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FF84-909D-491C-BD29-D29874337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A249-3493-4375-B56E-E44C3A969C3A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FF84-909D-491C-BD29-D29874337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A249-3493-4375-B56E-E44C3A969C3A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FF84-909D-491C-BD29-D29874337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A249-3493-4375-B56E-E44C3A969C3A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FF84-909D-491C-BD29-D29874337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A249-3493-4375-B56E-E44C3A969C3A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FF84-909D-491C-BD29-D29874337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A249-3493-4375-B56E-E44C3A969C3A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FF84-909D-491C-BD29-D29874337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A249-3493-4375-B56E-E44C3A969C3A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FF84-909D-491C-BD29-D29874337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BA249-3493-4375-B56E-E44C3A969C3A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CFF84-909D-491C-BD29-D29874337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BA249-3493-4375-B56E-E44C3A969C3A}" type="datetimeFigureOut">
              <a:rPr lang="ru-RU" smtClean="0"/>
              <a:pPr/>
              <a:t>24.05.2023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CFF84-909D-491C-BD29-D298743377E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70355"/>
            <a:ext cx="9144000" cy="5513855"/>
          </a:xfrm>
        </p:spPr>
      </p:pic>
    </p:spTree>
    <p:extLst>
      <p:ext uri="{BB962C8B-B14F-4D97-AF65-F5344CB8AC3E}">
        <p14:creationId xmlns:p14="http://schemas.microsoft.com/office/powerpoint/2010/main" val="172916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91" y="0"/>
            <a:ext cx="9144617" cy="5143500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57" t="-188" r="22704"/>
          <a:stretch/>
        </p:blipFill>
        <p:spPr>
          <a:xfrm>
            <a:off x="539552" y="616108"/>
            <a:ext cx="3528392" cy="378000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555526"/>
            <a:ext cx="4785117" cy="4067350"/>
          </a:xfrm>
        </p:spPr>
      </p:pic>
    </p:spTree>
    <p:extLst>
      <p:ext uri="{BB962C8B-B14F-4D97-AF65-F5344CB8AC3E}">
        <p14:creationId xmlns:p14="http://schemas.microsoft.com/office/powerpoint/2010/main" val="117027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И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2067694"/>
            <a:ext cx="5328592" cy="1224136"/>
          </a:xfrm>
          <a:prstGeom prst="rect">
            <a:avLst/>
          </a:prstGeom>
          <a:solidFill>
            <a:srgbClr val="9E15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VDS" pitchFamily="2" charset="-52"/>
              </a:rPr>
              <a:t>Бюджет конфликта</a:t>
            </a:r>
            <a:endParaRPr lang="ru-RU" sz="4000" dirty="0">
              <a:latin typeface="VDS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746486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7" cy="51435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63229"/>
            <a:ext cx="6912768" cy="3473666"/>
          </a:xfr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7564" y="602904"/>
            <a:ext cx="78488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Временной, финансовый, </a:t>
            </a:r>
            <a:r>
              <a:rPr lang="en-US" altLang="ru-RU" sz="2400" b="1" dirty="0" smtClean="0"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IQ\EQ </a:t>
            </a:r>
            <a:r>
              <a:rPr lang="ru-RU" altLang="ru-RU" sz="2400" b="1" dirty="0" smtClean="0"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egoe Script" panose="030B05040200000000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800" dirty="0"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6359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И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2067694"/>
            <a:ext cx="5328592" cy="1224136"/>
          </a:xfrm>
          <a:prstGeom prst="rect">
            <a:avLst/>
          </a:prstGeom>
          <a:solidFill>
            <a:srgbClr val="9E15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VDS" pitchFamily="2" charset="-52"/>
              </a:rPr>
              <a:t>Факторы конфликтов</a:t>
            </a:r>
            <a:endParaRPr lang="ru-RU" sz="4000" dirty="0">
              <a:latin typeface="VDS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2696792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91" y="0"/>
            <a:ext cx="9144617" cy="51435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448" y="618034"/>
            <a:ext cx="2917440" cy="3888532"/>
          </a:xfr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3945007" y="609932"/>
            <a:ext cx="464451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Причины конфликта   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egoe Script" panose="030B05040200000000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800" dirty="0">
              <a:ea typeface="Times New Roman" panose="02020603050405020304" pitchFamily="18" charset="0"/>
            </a:endParaRPr>
          </a:p>
          <a:p>
            <a:pPr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7" t="-559" r="15840"/>
          <a:stretch/>
        </p:blipFill>
        <p:spPr>
          <a:xfrm>
            <a:off x="3921021" y="1276624"/>
            <a:ext cx="4402889" cy="320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37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91" y="0"/>
            <a:ext cx="9144617" cy="51435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272" y="843558"/>
            <a:ext cx="4430928" cy="339407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34604"/>
            <a:ext cx="3024336" cy="389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52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И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2067694"/>
            <a:ext cx="5328592" cy="1224136"/>
          </a:xfrm>
          <a:prstGeom prst="rect">
            <a:avLst/>
          </a:prstGeom>
          <a:solidFill>
            <a:srgbClr val="9E15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VDS" pitchFamily="2" charset="-52"/>
              </a:rPr>
              <a:t>Предупреждение конфликтов</a:t>
            </a:r>
            <a:endParaRPr lang="ru-RU" sz="4000" dirty="0">
              <a:latin typeface="VDS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666816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91" y="0"/>
            <a:ext cx="9144617" cy="51435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54" y="1026571"/>
            <a:ext cx="4320480" cy="3537393"/>
          </a:xfr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7564" y="634604"/>
            <a:ext cx="78488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предупреждения конфликтов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egoe Script" panose="030B05040200000000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800" dirty="0"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5470" y="1025872"/>
            <a:ext cx="4438678" cy="353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877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И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2067694"/>
            <a:ext cx="5328592" cy="1224136"/>
          </a:xfrm>
          <a:prstGeom prst="rect">
            <a:avLst/>
          </a:prstGeom>
          <a:solidFill>
            <a:srgbClr val="9E15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VDS" pitchFamily="2" charset="-52"/>
              </a:rPr>
              <a:t>Разрешение конфликтов</a:t>
            </a:r>
            <a:endParaRPr lang="ru-RU" sz="4000" dirty="0">
              <a:latin typeface="VDS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34049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91" y="0"/>
            <a:ext cx="9144617" cy="51435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044" y="1200150"/>
            <a:ext cx="6033911" cy="3394075"/>
          </a:xfr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7564" y="780900"/>
            <a:ext cx="78488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ПЕРЕГОВОРЫ и ПОСРЕДНИК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egoe Script" panose="030B05040200000000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800" dirty="0"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525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И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1617644"/>
            <a:ext cx="7488832" cy="1908212"/>
          </a:xfrm>
          <a:prstGeom prst="rect">
            <a:avLst/>
          </a:prstGeom>
          <a:solidFill>
            <a:srgbClr val="F36527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latin typeface="VDS" pitchFamily="2" charset="-52"/>
            </a:endParaRPr>
          </a:p>
          <a:p>
            <a:pPr algn="ctr"/>
            <a:r>
              <a:rPr lang="ru-RU" sz="4400" dirty="0" smtClean="0">
                <a:latin typeface="VDS" pitchFamily="2" charset="-52"/>
              </a:rPr>
              <a:t>Что такое конфликт  и как он влияет           на взаимоотношения?</a:t>
            </a:r>
            <a:endParaRPr lang="ru-RU" sz="2000" dirty="0" smtClean="0">
              <a:latin typeface="VDS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И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2067694"/>
            <a:ext cx="5328592" cy="1224136"/>
          </a:xfrm>
          <a:prstGeom prst="rect">
            <a:avLst/>
          </a:prstGeom>
          <a:solidFill>
            <a:srgbClr val="9E15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VDS" pitchFamily="2" charset="-52"/>
              </a:rPr>
              <a:t>Личный ресурс </a:t>
            </a:r>
          </a:p>
          <a:p>
            <a:pPr algn="ctr"/>
            <a:r>
              <a:rPr lang="ru-RU" sz="4000" dirty="0" smtClean="0">
                <a:latin typeface="VDS" pitchFamily="2" charset="-52"/>
              </a:rPr>
              <a:t>в конфликте</a:t>
            </a:r>
            <a:endParaRPr lang="ru-RU" sz="4000" dirty="0">
              <a:latin typeface="VDS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95254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91" y="0"/>
            <a:ext cx="9144617" cy="5143500"/>
          </a:xfrm>
          <a:prstGeom prst="rect">
            <a:avLst/>
          </a:prstGeom>
          <a:noFill/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47563" y="568425"/>
            <a:ext cx="784887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Забота о себе + обучение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egoe Script" panose="030B05040200000000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800" dirty="0"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59" y="1163898"/>
            <a:ext cx="3967034" cy="312090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4" r="1129" b="4776"/>
          <a:stretch/>
        </p:blipFill>
        <p:spPr>
          <a:xfrm>
            <a:off x="3385340" y="1163898"/>
            <a:ext cx="5225700" cy="3120904"/>
          </a:xfrm>
        </p:spPr>
      </p:pic>
    </p:spTree>
    <p:extLst>
      <p:ext uri="{BB962C8B-B14F-4D97-AF65-F5344CB8AC3E}">
        <p14:creationId xmlns:p14="http://schemas.microsoft.com/office/powerpoint/2010/main" val="1550183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user\Desktop\ПИ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306" y="1563638"/>
            <a:ext cx="5437388" cy="3394075"/>
          </a:xfrm>
        </p:spPr>
      </p:pic>
      <p:sp>
        <p:nvSpPr>
          <p:cNvPr id="5" name="Прямоугольник 4"/>
          <p:cNvSpPr/>
          <p:nvPr/>
        </p:nvSpPr>
        <p:spPr>
          <a:xfrm>
            <a:off x="971600" y="400847"/>
            <a:ext cx="7488832" cy="1378815"/>
          </a:xfrm>
          <a:prstGeom prst="rect">
            <a:avLst/>
          </a:prstGeom>
          <a:solidFill>
            <a:srgbClr val="9E15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VDS" pitchFamily="2" charset="-52"/>
              </a:rPr>
              <a:t>Благодарю за внимание!</a:t>
            </a:r>
            <a:endParaRPr lang="ru-RU" sz="3600" dirty="0" smtClean="0">
              <a:latin typeface="VDS" pitchFamily="2" charset="-52"/>
            </a:endParaRPr>
          </a:p>
          <a:p>
            <a:pPr algn="ctr"/>
            <a:r>
              <a:rPr lang="ru-RU" sz="2400" dirty="0" smtClean="0">
                <a:latin typeface="VDS" pitchFamily="2" charset="-52"/>
              </a:rPr>
              <a:t>Плодотворных дней ☺</a:t>
            </a:r>
            <a:endParaRPr lang="ru-RU" sz="2400" dirty="0">
              <a:latin typeface="VDS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И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3" y="793"/>
            <a:ext cx="9143207" cy="514270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27584" y="915566"/>
            <a:ext cx="748883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bg1"/>
                </a:solidFill>
                <a:latin typeface="VDS" pitchFamily="2" charset="-52"/>
              </a:rPr>
              <a:t>Леденцова</a:t>
            </a:r>
            <a:r>
              <a:rPr lang="ru-RU" dirty="0" smtClean="0">
                <a:solidFill>
                  <a:schemeClr val="bg1"/>
                </a:solidFill>
                <a:latin typeface="VDS" pitchFamily="2" charset="-52"/>
              </a:rPr>
              <a:t> Валерия Андреевна</a:t>
            </a:r>
          </a:p>
          <a:p>
            <a:endParaRPr lang="ru-RU" sz="2400" dirty="0" smtClean="0">
              <a:solidFill>
                <a:schemeClr val="bg1"/>
              </a:solidFill>
              <a:latin typeface="VDS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bg1"/>
                </a:solidFill>
                <a:latin typeface="VDS" pitchFamily="2" charset="-52"/>
              </a:rPr>
              <a:t>з</a:t>
            </a:r>
            <a:r>
              <a:rPr lang="ru-RU" sz="1400" i="1" dirty="0" smtClean="0">
                <a:solidFill>
                  <a:schemeClr val="bg1"/>
                </a:solidFill>
                <a:latin typeface="VDS" pitchFamily="2" charset="-52"/>
              </a:rPr>
              <a:t>аведующий лабораторией изучения конфликтов  юридического факультета ПГНИУ,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bg1"/>
                </a:solidFill>
                <a:latin typeface="VDS" pitchFamily="2" charset="-52"/>
              </a:rPr>
              <a:t>с</a:t>
            </a:r>
            <a:r>
              <a:rPr lang="ru-RU" sz="1400" i="1" dirty="0" smtClean="0">
                <a:solidFill>
                  <a:schemeClr val="bg1"/>
                </a:solidFill>
                <a:latin typeface="VDS" pitchFamily="2" charset="-52"/>
              </a:rPr>
              <a:t>тарший преподаватель кафедры социальной работы и конфликтологии ПГНИУ,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bg1"/>
                </a:solidFill>
                <a:latin typeface="VDS" pitchFamily="2" charset="-52"/>
              </a:rPr>
              <a:t>управляющий партнер АНО «</a:t>
            </a:r>
            <a:r>
              <a:rPr lang="ru-RU" sz="1400" i="1" dirty="0" err="1" smtClean="0">
                <a:solidFill>
                  <a:schemeClr val="bg1"/>
                </a:solidFill>
                <a:latin typeface="VDS" pitchFamily="2" charset="-52"/>
              </a:rPr>
              <a:t>Медиация.Переговоры.Право</a:t>
            </a:r>
            <a:r>
              <a:rPr lang="ru-RU" sz="1400" i="1" dirty="0" smtClean="0">
                <a:solidFill>
                  <a:schemeClr val="bg1"/>
                </a:solidFill>
                <a:latin typeface="VDS" pitchFamily="2" charset="-52"/>
              </a:rPr>
              <a:t>»,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 smtClean="0">
                <a:solidFill>
                  <a:schemeClr val="bg1"/>
                </a:solidFill>
                <a:latin typeface="VDS" pitchFamily="2" charset="-52"/>
              </a:rPr>
              <a:t>руководитель Медиативной клиники,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i="1" dirty="0">
                <a:solidFill>
                  <a:schemeClr val="bg1"/>
                </a:solidFill>
                <a:latin typeface="VDS" pitchFamily="2" charset="-52"/>
              </a:rPr>
              <a:t>п</a:t>
            </a:r>
            <a:r>
              <a:rPr lang="ru-RU" sz="1400" i="1" dirty="0" smtClean="0">
                <a:solidFill>
                  <a:schemeClr val="bg1"/>
                </a:solidFill>
                <a:latin typeface="VDS" pitchFamily="2" charset="-52"/>
              </a:rPr>
              <a:t>рофессиональный медиатор</a:t>
            </a:r>
            <a:r>
              <a:rPr lang="ru-RU" sz="1400" i="1" dirty="0">
                <a:solidFill>
                  <a:schemeClr val="bg1"/>
                </a:solidFill>
                <a:latin typeface="VDS" pitchFamily="2" charset="-52"/>
              </a:rPr>
              <a:t>.</a:t>
            </a:r>
            <a:endParaRPr lang="ru-RU" sz="1400" i="1" dirty="0" smtClean="0">
              <a:solidFill>
                <a:schemeClr val="bg1"/>
              </a:solidFill>
              <a:latin typeface="VDS" pitchFamily="2" charset="-52"/>
            </a:endParaRPr>
          </a:p>
          <a:p>
            <a:endParaRPr lang="ru-RU" sz="1200" i="1" dirty="0" smtClean="0">
              <a:solidFill>
                <a:schemeClr val="bg1"/>
              </a:solidFill>
              <a:latin typeface="VDS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  <a:latin typeface="VDS" pitchFamily="2" charset="-52"/>
              </a:rPr>
              <a:t>ч</a:t>
            </a:r>
            <a:r>
              <a:rPr lang="ru-RU" sz="1200" i="1" dirty="0" smtClean="0">
                <a:solidFill>
                  <a:schemeClr val="bg1"/>
                </a:solidFill>
                <a:latin typeface="VDS" pitchFamily="2" charset="-52"/>
              </a:rPr>
              <a:t>лен Ассоциации медиаторов Пермского края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  <a:latin typeface="VDS" pitchFamily="2" charset="-52"/>
              </a:rPr>
              <a:t>ч</a:t>
            </a:r>
            <a:r>
              <a:rPr lang="ru-RU" sz="1200" i="1" dirty="0" smtClean="0">
                <a:solidFill>
                  <a:schemeClr val="bg1"/>
                </a:solidFill>
                <a:latin typeface="VDS" pitchFamily="2" charset="-52"/>
              </a:rPr>
              <a:t>лен экспертного совета при Комитете ЗАГС Пермского края,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  <a:latin typeface="VDS" pitchFamily="2" charset="-52"/>
              </a:rPr>
              <a:t>ч</a:t>
            </a:r>
            <a:r>
              <a:rPr lang="ru-RU" sz="1200" i="1" dirty="0" smtClean="0">
                <a:solidFill>
                  <a:schemeClr val="bg1"/>
                </a:solidFill>
                <a:latin typeface="VDS" pitchFamily="2" charset="-52"/>
              </a:rPr>
              <a:t>лен экспертного совета при Уполномоченном по правам ребенка в Пермском крае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bg1"/>
                </a:solidFill>
                <a:latin typeface="VDS" pitchFamily="2" charset="-52"/>
              </a:rPr>
              <a:t>ч</a:t>
            </a:r>
            <a:r>
              <a:rPr lang="ru-RU" sz="1200" i="1" dirty="0" smtClean="0">
                <a:solidFill>
                  <a:schemeClr val="bg1"/>
                </a:solidFill>
                <a:latin typeface="VDS" pitchFamily="2" charset="-52"/>
              </a:rPr>
              <a:t>лен ОНК Пермского края и мн. др.</a:t>
            </a:r>
            <a:endParaRPr lang="ru-RU" sz="1200" i="1" dirty="0">
              <a:solidFill>
                <a:schemeClr val="bg1"/>
              </a:solidFill>
              <a:latin typeface="VDS bold" pitchFamily="2" charset="-5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И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2067694"/>
            <a:ext cx="5328592" cy="1224136"/>
          </a:xfrm>
          <a:prstGeom prst="rect">
            <a:avLst/>
          </a:prstGeom>
          <a:solidFill>
            <a:srgbClr val="9E15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latin typeface="VDS" pitchFamily="2" charset="-52"/>
              </a:rPr>
              <a:t>К</a:t>
            </a:r>
            <a:r>
              <a:rPr lang="ru-RU" sz="4000" dirty="0" smtClean="0">
                <a:latin typeface="VDS" pitchFamily="2" charset="-52"/>
              </a:rPr>
              <a:t>онфликт</a:t>
            </a:r>
            <a:endParaRPr lang="ru-RU" sz="4000" dirty="0">
              <a:latin typeface="VDS" pitchFamily="2" charset="-5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617" cy="5143500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83568" y="550733"/>
            <a:ext cx="7848872" cy="1061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Согласие и мир   </a:t>
            </a:r>
            <a:r>
              <a:rPr kumimoji="0" lang="en-US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VS</a:t>
            </a: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Конфликт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800" dirty="0"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Разногласие, спор, противоречие, столкновение, противоборство ... </a:t>
            </a:r>
            <a:r>
              <a:rPr lang="ru-RU" altLang="ru-RU" sz="1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интересов, целей, ценностей, потребностей…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auto">
          <a:xfrm>
            <a:off x="6270323" y="1378446"/>
            <a:ext cx="2262118" cy="3015611"/>
          </a:xfrm>
          <a:prstGeom prst="wedgeRectCallout">
            <a:avLst>
              <a:gd name="adj1" fmla="val -36323"/>
              <a:gd name="adj2" fmla="val 564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Конфликт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– это важнейшая сторона взаимодействия людей в обществе, своего рода клеточка социального бытия. Это форма отношений между потенциальными или актуальными субъектами социального действия, мотивация которых обусловлена противостоящими ценностями и нормами, интересами и потребностями.      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Л. Г. </a:t>
            </a:r>
            <a:r>
              <a:rPr kumimoji="0" lang="ru-RU" altLang="ru-RU" sz="1200" b="0" i="1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Здравомыслов</a:t>
            </a:r>
            <a:endParaRPr kumimoji="0" lang="ru-RU" alt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26" y="1378446"/>
            <a:ext cx="5562303" cy="3128795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62"/>
            <a:ext cx="9144617" cy="5143500"/>
          </a:xfrm>
          <a:prstGeom prst="rect">
            <a:avLst/>
          </a:prstGeom>
          <a:noFill/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47564" y="596234"/>
            <a:ext cx="7848872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КОНФЛИКТ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2400" b="1" dirty="0" smtClean="0">
                <a:solidFill>
                  <a:srgbClr val="FF0000"/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400" b="1" dirty="0" smtClean="0"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altLang="ru-RU" sz="2400" b="1" dirty="0" smtClean="0">
                <a:solidFill>
                  <a:srgbClr val="00B050"/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kumimoji="0" lang="ru-RU" altLang="ru-RU" sz="2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Segoe Script" panose="030B05040200000000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800" dirty="0"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314450"/>
            <a:ext cx="6274207" cy="3283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02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И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2067694"/>
            <a:ext cx="5328592" cy="1224136"/>
          </a:xfrm>
          <a:prstGeom prst="rect">
            <a:avLst/>
          </a:prstGeom>
          <a:solidFill>
            <a:srgbClr val="9E15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VDS" pitchFamily="2" charset="-52"/>
              </a:rPr>
              <a:t>Участники конфликта</a:t>
            </a:r>
          </a:p>
        </p:txBody>
      </p:sp>
    </p:spTree>
    <p:extLst>
      <p:ext uri="{BB962C8B-B14F-4D97-AF65-F5344CB8AC3E}">
        <p14:creationId xmlns:p14="http://schemas.microsoft.com/office/powerpoint/2010/main" val="3399167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esktop\ПИ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291" y="0"/>
            <a:ext cx="9144617" cy="5143500"/>
          </a:xfrm>
          <a:prstGeom prst="rect">
            <a:avLst/>
          </a:prstGeom>
          <a:noFill/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34604"/>
            <a:ext cx="6009103" cy="3839817"/>
          </a:xfrm>
        </p:spPr>
      </p:pic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6639357" y="1424716"/>
            <a:ext cx="2026568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конфликта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 smtClean="0">
                <a:solidFill>
                  <a:srgbClr val="7030A0"/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altLang="ru-RU" sz="1600" b="1" dirty="0">
              <a:solidFill>
                <a:srgbClr val="7030A0"/>
              </a:solidFill>
              <a:latin typeface="Segoe Script" panose="030B0504020000000003" pitchFamily="66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Пособники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 smtClean="0">
                <a:solidFill>
                  <a:srgbClr val="7030A0"/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Подстрекатели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 smtClean="0">
                <a:solidFill>
                  <a:srgbClr val="7030A0"/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Жертвы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600" b="1" dirty="0">
                <a:solidFill>
                  <a:srgbClr val="7030A0"/>
                </a:solidFill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Segoe Script" panose="030B0504020000000003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др.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altLang="ru-RU" sz="800" dirty="0">
              <a:ea typeface="Times New Roman" panose="02020603050405020304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3594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ПИ\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618" cy="5143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2067694"/>
            <a:ext cx="5328592" cy="1224136"/>
          </a:xfrm>
          <a:prstGeom prst="rect">
            <a:avLst/>
          </a:prstGeom>
          <a:solidFill>
            <a:srgbClr val="9E15BD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latin typeface="VDS" pitchFamily="2" charset="-52"/>
              </a:rPr>
              <a:t>Динамика конфликта</a:t>
            </a:r>
            <a:endParaRPr lang="ru-RU" sz="4000" dirty="0">
              <a:latin typeface="VDS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2755502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211</Words>
  <Application>Microsoft Office PowerPoint</Application>
  <PresentationFormat>Экран (16:9)</PresentationFormat>
  <Paragraphs>58</Paragraphs>
  <Slides>22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9" baseType="lpstr">
      <vt:lpstr>Arial</vt:lpstr>
      <vt:lpstr>Calibri</vt:lpstr>
      <vt:lpstr>Segoe Script</vt:lpstr>
      <vt:lpstr>Times New Roman</vt:lpstr>
      <vt:lpstr>VDS</vt:lpstr>
      <vt:lpstr>VDS bold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</dc:title>
  <dc:creator>user</dc:creator>
  <cp:lastModifiedBy>KinoKub</cp:lastModifiedBy>
  <cp:revision>25</cp:revision>
  <dcterms:created xsi:type="dcterms:W3CDTF">2021-02-25T11:57:12Z</dcterms:created>
  <dcterms:modified xsi:type="dcterms:W3CDTF">2023-05-24T06:15:39Z</dcterms:modified>
</cp:coreProperties>
</file>